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72" r:id="rId3"/>
    <p:sldId id="311" r:id="rId4"/>
    <p:sldId id="308" r:id="rId5"/>
    <p:sldId id="310" r:id="rId6"/>
    <p:sldId id="281" r:id="rId7"/>
    <p:sldId id="309" r:id="rId8"/>
    <p:sldId id="298" r:id="rId9"/>
    <p:sldId id="279" r:id="rId10"/>
    <p:sldId id="299" r:id="rId11"/>
    <p:sldId id="312" r:id="rId12"/>
    <p:sldId id="288" r:id="rId13"/>
    <p:sldId id="30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67" t="14602" r="3985" b="20802"/>
          <a:stretch/>
        </p:blipFill>
        <p:spPr bwMode="auto">
          <a:xfrm>
            <a:off x="-735" y="548680"/>
            <a:ext cx="3578262" cy="474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1" t="8964" r="32064" b="17736"/>
          <a:stretch/>
        </p:blipFill>
        <p:spPr bwMode="auto">
          <a:xfrm>
            <a:off x="3562376" y="404664"/>
            <a:ext cx="5581624" cy="488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-735" y="404664"/>
            <a:ext cx="9145231" cy="1656184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-736" y="908720"/>
            <a:ext cx="91447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cs typeface="Arial" pitchFamily="34" charset="0"/>
              </a:rPr>
              <a:t>МЕТОДИЧЕСКИЕ РЕКОМЕНДАЦИИ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cs typeface="Arial" pitchFamily="34" charset="0"/>
              </a:rPr>
              <a:t>АНАЛИЗ </a:t>
            </a:r>
            <a:r>
              <a:rPr lang="ru-RU" sz="2800" b="1" dirty="0" smtClean="0">
                <a:solidFill>
                  <a:schemeClr val="bg1"/>
                </a:solidFill>
                <a:cs typeface="Arial" pitchFamily="34" charset="0"/>
              </a:rPr>
              <a:t>И </a:t>
            </a:r>
            <a:r>
              <a:rPr lang="ru-RU" sz="2800" b="1" dirty="0" smtClean="0">
                <a:solidFill>
                  <a:schemeClr val="bg1"/>
                </a:solidFill>
                <a:cs typeface="Arial" pitchFamily="34" charset="0"/>
              </a:rPr>
              <a:t>САМОАНАЛИЗ </a:t>
            </a:r>
            <a:r>
              <a:rPr lang="ru-RU" sz="2800" b="1" dirty="0" smtClean="0">
                <a:solidFill>
                  <a:schemeClr val="bg1"/>
                </a:solidFill>
                <a:cs typeface="Arial" pitchFamily="34" charset="0"/>
              </a:rPr>
              <a:t>ТВОРЧЕСКИХ РАБОТ </a:t>
            </a:r>
            <a:endParaRPr lang="ru-RU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11760" y="5469031"/>
            <a:ext cx="6623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latin typeface="+mj-lt"/>
                <a:cs typeface="Times New Roman" pitchFamily="18" charset="0"/>
              </a:rPr>
              <a:t>БЕЛЬЦОВА ТАТЬЯНА ВЛАДИМИРОВНА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ПРЕПОДАВАТЕЛЬ</a:t>
            </a:r>
            <a:endParaRPr lang="ru-RU" b="1" dirty="0" smtClean="0">
              <a:solidFill>
                <a:schemeClr val="tx2"/>
              </a:solidFill>
            </a:endParaRPr>
          </a:p>
          <a:p>
            <a:pPr algn="r"/>
            <a:r>
              <a:rPr lang="ru-RU" b="1" dirty="0" smtClean="0">
                <a:solidFill>
                  <a:schemeClr val="tx2"/>
                </a:solidFill>
                <a:latin typeface="+mj-lt"/>
                <a:cs typeface="Times New Roman" pitchFamily="18" charset="0"/>
              </a:rPr>
              <a:t>ВЫСШЕЙ КВАЛИФИКАЦИОННОЙ КАТЕГОРИИ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ru-RU" b="1" dirty="0" smtClean="0">
                <a:solidFill>
                  <a:schemeClr val="tx2"/>
                </a:solidFill>
              </a:rPr>
              <a:t>МАУДО «ДЕТСКАЯ ШКОЛА ИСКУССТВ №6 «ДА-ДА»</a:t>
            </a:r>
            <a:endParaRPr lang="ru-RU" b="1" dirty="0" smtClean="0">
              <a:solidFill>
                <a:schemeClr val="tx2"/>
              </a:solidFill>
            </a:endParaRPr>
          </a:p>
        </p:txBody>
      </p:sp>
      <p:pic>
        <p:nvPicPr>
          <p:cNvPr id="17" name="Picture 2" descr="D:\TANA\школа\LogoDADA000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22" y="6039872"/>
            <a:ext cx="1714244" cy="629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0" y="5064831"/>
            <a:ext cx="9144000" cy="251520"/>
            <a:chOff x="0" y="5064831"/>
            <a:chExt cx="9072000" cy="251520"/>
          </a:xfrm>
        </p:grpSpPr>
        <p:sp>
          <p:nvSpPr>
            <p:cNvPr id="21" name="Прямоугольник 20"/>
            <p:cNvSpPr/>
            <p:nvPr/>
          </p:nvSpPr>
          <p:spPr>
            <a:xfrm rot="16200000">
              <a:off x="4410240" y="654591"/>
              <a:ext cx="251520" cy="9072000"/>
            </a:xfrm>
            <a:prstGeom prst="rect">
              <a:avLst/>
            </a:prstGeom>
            <a:solidFill>
              <a:srgbClr val="009900"/>
            </a:solidFill>
            <a:ln>
              <a:solidFill>
                <a:srgbClr val="0099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 rot="16200000">
              <a:off x="3319049" y="4035108"/>
              <a:ext cx="251520" cy="231096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rot="16200000">
              <a:off x="1021533" y="4048558"/>
              <a:ext cx="251520" cy="22840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 rot="16200000">
              <a:off x="5624389" y="4056591"/>
              <a:ext cx="251520" cy="22680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422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52299" r="20777" b="12011"/>
          <a:stretch/>
        </p:blipFill>
        <p:spPr bwMode="auto">
          <a:xfrm>
            <a:off x="84839" y="1434370"/>
            <a:ext cx="8892000" cy="3073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67045" r="20759" b="20833"/>
          <a:stretch/>
        </p:blipFill>
        <p:spPr bwMode="auto">
          <a:xfrm>
            <a:off x="85930" y="439433"/>
            <a:ext cx="8892000" cy="104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42223" r="20875" b="35390"/>
          <a:stretch/>
        </p:blipFill>
        <p:spPr bwMode="auto">
          <a:xfrm>
            <a:off x="90469" y="4446983"/>
            <a:ext cx="8892000" cy="19343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12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САМОАНАЛИЗ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735" y="1731580"/>
            <a:ext cx="9144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/>
              <a:t>ПРОВОДЯ </a:t>
            </a:r>
            <a:r>
              <a:rPr lang="ru-RU" sz="1600" dirty="0" smtClean="0"/>
              <a:t>САМОДИАГНОСТИКУ, ОБУЧАЮЩИЕСЯ </a:t>
            </a:r>
            <a:r>
              <a:rPr lang="ru-RU" sz="1600" dirty="0"/>
              <a:t>МОГУТ СРАВНИТЬ </a:t>
            </a:r>
            <a:r>
              <a:rPr lang="ru-RU" sz="1600" dirty="0" smtClean="0"/>
              <a:t>И ОЦЕНИТЬ СВОЙ РЕЗУЛЬТАТ ВЫПОЛНЕНИЯ ТВОРЧЕСКОГО ЗАДАНИЯ;</a:t>
            </a:r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 smtClean="0"/>
              <a:t>ЯВЛЯЕТСЯ ВАЖНЕЙШИМ ПСИХОЛОГИЧЕСКИМ ФАКТОРОМ ФОРМИРОВАНИЯ УЧЕБНОЙ </a:t>
            </a:r>
            <a:r>
              <a:rPr lang="ru-RU" sz="1600" dirty="0"/>
              <a:t>ДЕЯТЕЛЬНОСТИ </a:t>
            </a:r>
            <a:r>
              <a:rPr lang="ru-RU" sz="1600" dirty="0" smtClean="0"/>
              <a:t>И ОСОБЕННО ЗНАЧИМА </a:t>
            </a:r>
            <a:r>
              <a:rPr lang="ru-RU" sz="1600" dirty="0"/>
              <a:t>В СТАНОВЛЕНИИ ИНДИВИДУАЛЬНЫХ ОСОБЕННОСТЕЙ И ВОЗРАСТНЫХ </a:t>
            </a:r>
            <a:r>
              <a:rPr lang="ru-RU" sz="1600" dirty="0" smtClean="0"/>
              <a:t>ХАРАКТЕРИСТИК, ПОЭТОМУ ОТ </a:t>
            </a:r>
            <a:r>
              <a:rPr lang="ru-RU" sz="1600" dirty="0"/>
              <a:t>СПОСОБНОСТИ ОБУЧАЮЩЕГОСЯ  К САМОАНАЛИЗУ И </a:t>
            </a:r>
            <a:r>
              <a:rPr lang="ru-RU" sz="1600" dirty="0" smtClean="0"/>
              <a:t>САМОДИАГНОСТИКЕ ЗАВИСИТ</a:t>
            </a:r>
            <a:r>
              <a:rPr lang="ru-RU" sz="1600" dirty="0"/>
              <a:t> </a:t>
            </a:r>
            <a:r>
              <a:rPr lang="ru-RU" sz="1600" dirty="0" smtClean="0"/>
              <a:t>УСПЕШНОСТЬ ОБУЧЕНИЯ И АДЕКВАТНАЯ </a:t>
            </a:r>
            <a:r>
              <a:rPr lang="ru-RU" sz="1600" dirty="0"/>
              <a:t>РЕАКЦИЯ НА ОЦЕНКУ ДЕЯТЕЛЬНОСТИ </a:t>
            </a:r>
            <a:r>
              <a:rPr lang="ru-RU" sz="1600" dirty="0" smtClean="0"/>
              <a:t>ПРЕПОДАВАТЕЛЕМ.</a:t>
            </a:r>
            <a:endParaRPr lang="ru-RU" sz="1600" dirty="0"/>
          </a:p>
          <a:p>
            <a:pPr algn="just"/>
            <a:endParaRPr lang="ru-RU" sz="1600" dirty="0"/>
          </a:p>
          <a:p>
            <a:pPr algn="just"/>
            <a:r>
              <a:rPr lang="ru-RU" sz="1600" b="1" dirty="0" smtClean="0"/>
              <a:t>ДИАГНОСТИКА УРОВНЯ ПО </a:t>
            </a:r>
            <a:r>
              <a:rPr lang="ru-RU" sz="1600" b="1" dirty="0"/>
              <a:t>КЛЮЧЕВЫМ </a:t>
            </a:r>
            <a:r>
              <a:rPr lang="ru-RU" sz="1600" b="1" dirty="0" smtClean="0"/>
              <a:t>ПОНЯТИЯМ:</a:t>
            </a:r>
            <a:endParaRPr lang="ru-RU" sz="1600" b="1" dirty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</a:t>
            </a:r>
            <a:r>
              <a:rPr lang="ru-RU" sz="1600" dirty="0" smtClean="0"/>
              <a:t> </a:t>
            </a:r>
            <a:r>
              <a:rPr lang="ru-RU" sz="1600" dirty="0"/>
              <a:t>ОРИЕНТИРОВАНА НА ДИАГНОСТИКУ  УЧЕБНЫХ ДОСТИЖЕНИЙ ОБУЧАЮЩИХСЯ </a:t>
            </a:r>
            <a:r>
              <a:rPr lang="ru-RU" sz="1600" dirty="0" smtClean="0"/>
              <a:t>7-9 ЛЕТ ПО </a:t>
            </a:r>
            <a:r>
              <a:rPr lang="ru-RU" sz="1600" dirty="0"/>
              <a:t>ПРОГРАММЕ УЧЕБНОГО ПРЕДМЕТА «ХУДОЖЕСТВЕННЫЕ ТЕХНИКИ И МАТЕРИАЛЫ» НА РАЗНЫХ ЭТАПАХ </a:t>
            </a:r>
            <a:r>
              <a:rPr lang="ru-RU" sz="1600" dirty="0" smtClean="0"/>
              <a:t>ОБУЧЕНИЯ; </a:t>
            </a:r>
            <a:endParaRPr lang="ru-RU" sz="1600" dirty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/>
              <a:t>ДИАГНОСТИКА УРОВНЯ УСВОЕНИЯ ОСНОВНЫХ УМЕНИЙ И НАВЫКОВ СОЗДАНИЯ ФАНТАЗИЙНОГО ОБРАЗА В ТВОРЧЕСКИХ РАБОТАХ ПРЕДУСМАТРИВАЕТ ОЦЕНКУ РЕЗУЛЬТАТОВ ПО РАЗРАБОТАННЫМ </a:t>
            </a:r>
            <a:r>
              <a:rPr lang="ru-RU" sz="1600" dirty="0" smtClean="0"/>
              <a:t>КРИТЕРИЯМ;</a:t>
            </a:r>
            <a:endParaRPr lang="ru-RU" sz="1600" dirty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</a:t>
            </a:r>
            <a:r>
              <a:rPr lang="ru-RU" sz="1600" dirty="0"/>
              <a:t> ДАННЫЕ ДИАГНОСТИЧЕСКИЕ МАТЕРИАЛЫ ЯВЛЯЮТСЯ ИНСТРУМЕНТОМ ДЛЯ ФОРМИРОВАНИЯ СПОСОБНОСТИ ОБУЧАЮЩИХСЯ К САМОРАЗВИТИЮ И </a:t>
            </a:r>
            <a:r>
              <a:rPr lang="ru-RU" sz="1600" dirty="0" smtClean="0"/>
              <a:t>САМОСОВЕРШЕНСТВОВАНИЮ.</a:t>
            </a:r>
          </a:p>
        </p:txBody>
      </p:sp>
    </p:spTree>
    <p:extLst>
      <p:ext uri="{BB962C8B-B14F-4D97-AF65-F5344CB8AC3E}">
        <p14:creationId xmlns:p14="http://schemas.microsoft.com/office/powerpoint/2010/main" val="129563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54" t="25001" r="5463" b="9912"/>
          <a:stretch/>
        </p:blipFill>
        <p:spPr bwMode="auto">
          <a:xfrm>
            <a:off x="35496" y="35967"/>
            <a:ext cx="4500000" cy="4369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07" t="38686" r="5409" b="28771"/>
          <a:stretch/>
        </p:blipFill>
        <p:spPr bwMode="auto">
          <a:xfrm>
            <a:off x="35496" y="4351917"/>
            <a:ext cx="4500000" cy="218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 t="24857" r="53201" b="10703"/>
          <a:stretch/>
        </p:blipFill>
        <p:spPr bwMode="auto">
          <a:xfrm>
            <a:off x="4633292" y="0"/>
            <a:ext cx="4500000" cy="434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8" t="43699" r="53259" b="22067"/>
          <a:stretch/>
        </p:blipFill>
        <p:spPr bwMode="auto">
          <a:xfrm>
            <a:off x="4633292" y="4351917"/>
            <a:ext cx="4500000" cy="2305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867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34" y="1772816"/>
            <a:ext cx="914473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 smtClean="0"/>
              <a:t>1. </a:t>
            </a:r>
            <a:r>
              <a:rPr lang="ru-RU" dirty="0" err="1" smtClean="0"/>
              <a:t>Катханова</a:t>
            </a:r>
            <a:r>
              <a:rPr lang="ru-RU" dirty="0" smtClean="0"/>
              <a:t> </a:t>
            </a:r>
            <a:r>
              <a:rPr lang="ru-RU" dirty="0"/>
              <a:t>Ю.Ф. Дизайн // Учебное пособие для учащихся начальных классов / Ю.Ф. </a:t>
            </a:r>
            <a:r>
              <a:rPr lang="ru-RU" dirty="0" err="1"/>
              <a:t>Катханова</a:t>
            </a:r>
            <a:r>
              <a:rPr lang="ru-RU" dirty="0"/>
              <a:t>. – М.: Издательский центр «</a:t>
            </a:r>
            <a:r>
              <a:rPr lang="ru-RU" dirty="0" err="1"/>
              <a:t>Владос</a:t>
            </a:r>
            <a:r>
              <a:rPr lang="ru-RU" dirty="0"/>
              <a:t>», совместно с издательством «Аким», 1994.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2. Кондратьев </a:t>
            </a:r>
            <a:r>
              <a:rPr lang="ru-RU" dirty="0"/>
              <a:t>А.М. Основы дизайна // Сборник научно-методических материалов начинающему руководителю детских студий дизайна / А.М. Кондратьев. – М.: ГОУДОД ФЦТТУ, 2007</a:t>
            </a:r>
            <a:r>
              <a:rPr lang="ru-RU" dirty="0" smtClean="0"/>
              <a:t>.</a:t>
            </a:r>
          </a:p>
          <a:p>
            <a:pPr lvl="0"/>
            <a:r>
              <a:rPr lang="ru-RU" dirty="0" smtClean="0"/>
              <a:t> </a:t>
            </a:r>
            <a:endParaRPr lang="ru-RU" dirty="0"/>
          </a:p>
          <a:p>
            <a:pPr lvl="0"/>
            <a:r>
              <a:rPr lang="ru-RU" dirty="0" smtClean="0"/>
              <a:t>3. </a:t>
            </a:r>
            <a:r>
              <a:rPr lang="ru-RU" dirty="0" err="1" smtClean="0"/>
              <a:t>Мелодинский</a:t>
            </a:r>
            <a:r>
              <a:rPr lang="ru-RU" dirty="0" smtClean="0"/>
              <a:t> </a:t>
            </a:r>
            <a:r>
              <a:rPr lang="ru-RU" dirty="0"/>
              <a:t>Д.Л. Школа архитектурно-дизайнерского формообразования // Учеб. Пособие / Д.Л. </a:t>
            </a:r>
            <a:r>
              <a:rPr lang="ru-RU" dirty="0" err="1"/>
              <a:t>Мелодинский</a:t>
            </a:r>
            <a:r>
              <a:rPr lang="ru-RU" dirty="0"/>
              <a:t>. – М.: «Архитектура-С», 2004.  </a:t>
            </a:r>
          </a:p>
          <a:p>
            <a:pPr lvl="0"/>
            <a:endParaRPr lang="ru-RU" dirty="0" smtClean="0"/>
          </a:p>
          <a:p>
            <a:pPr lvl="0"/>
            <a:r>
              <a:rPr lang="ru-RU" dirty="0" smtClean="0"/>
              <a:t>4. Ческидова </a:t>
            </a:r>
            <a:r>
              <a:rPr lang="ru-RU" dirty="0"/>
              <a:t>О.А. Формирование проектной культуры учащихся общеобразовательных школ на занятиях изобразительным искусством: специальность 13.00.02 – теория и методика обучения и воспитания (художественное воспитание в дошкольных учреждениях, общеобразовательной и высшей школе), автореферат диссертации на соискание ученой степени кандидата </a:t>
            </a:r>
            <a:r>
              <a:rPr lang="ru-RU" dirty="0" err="1"/>
              <a:t>пед</a:t>
            </a:r>
            <a:r>
              <a:rPr lang="ru-RU" dirty="0"/>
              <a:t>. наук, Москва – 2008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трелка углом 9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СПИСОК ЛИТЕРАТУРЫ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83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7" y="1772816"/>
            <a:ext cx="91427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АКТУАЛЬНОСТЬ</a:t>
            </a:r>
            <a:r>
              <a:rPr lang="ru-RU" sz="1600" dirty="0" smtClean="0"/>
              <a:t> МЕТОДИЧЕСКОЙ РАЗРАБОТКИ ЗАКЛЮЧАЕТСЯ В ВОЗМОЖНОСТИ АНАЛИЗИРОВАТЬ УРОВЕНЬ ОСВОЕНИЯ </a:t>
            </a:r>
            <a:r>
              <a:rPr lang="ru-RU" sz="1600" dirty="0"/>
              <a:t>ЗНАНИЙ, УМЕНИЙ И НАВЫКОВ </a:t>
            </a:r>
            <a:r>
              <a:rPr lang="ru-RU" sz="1600" dirty="0" smtClean="0"/>
              <a:t>У ОБУЧАЮЩИХСЯ  7-9 ЛЕТ В РАМКАХ УЧЕБНОГО ПРЕДМЕТА «ХУДОЖЕСТВЕННЫЕ ТЕХНИКИ И МАТЕРИАЛЫ».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ПРАКТИЧЕСКАЯ ЗНАЧИМОСТЬ </a:t>
            </a:r>
            <a:r>
              <a:rPr lang="ru-RU" sz="1600" dirty="0" smtClean="0"/>
              <a:t>ПРЕДЛОЖЕННЫХ КРИТЕРИЕВ ОЦЕНКИ ТВОРЧЕСКИХ РАБОТ КАК НЕОТЪЕМЛЕМОЙ ЧАСТИ ОСВОЕНИЯ ПРОГРАММНОГО МАТЕРИАЛА  ОПРЕДЕЛЯЕТСЯ В </a:t>
            </a:r>
            <a:r>
              <a:rPr lang="ru-RU" sz="1600" dirty="0"/>
              <a:t>ОСУЩЕСТВЛЕНИИ ПРЕПОДАВАТЕЛЕМ </a:t>
            </a:r>
            <a:r>
              <a:rPr lang="ru-RU" sz="1600" dirty="0" smtClean="0"/>
              <a:t>БЫСТРОГО И КАЧЕСТВЕННОГО АНАЛИЗА УРОВНЯ ТВОРЧЕСКИХ РАБОТ В РАМКАХ ТЕКУЩЕГО И ПРОМЕЖУТОЧНОГО КОНТРОЛЯ ДЛЯ </a:t>
            </a:r>
            <a:r>
              <a:rPr lang="ru-RU" sz="1600" dirty="0"/>
              <a:t>СВОЕВРЕМЕННОЙ КОРРЕКТИРОВКИ МЕТОДОВ И ФОРМ ОБРАЗОВАТЕЛЬНОГО </a:t>
            </a:r>
            <a:r>
              <a:rPr lang="ru-RU" sz="1600" dirty="0" smtClean="0"/>
              <a:t>ПРОЦЕССА, А ТАКЖЕ ПРОВЕДЕНИЯ САМОАНАЛИЗА ОБУЧАЮЩИМИСЯ ДЛЯ ФОРМИРОВАНИЯ САМОКОНТРОЛЯ ПРИ ВЫПОЛНЕНИИ ЗАДАНИЙ.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НОВИЗНА </a:t>
            </a:r>
            <a:r>
              <a:rPr lang="ru-RU" sz="1600" dirty="0" smtClean="0"/>
              <a:t>МЕТОДИЧЕСКОЙ РАЗРАБОТКИ  ВЫРАЖЕНА В  ПРОСТОЙ И НАГЛЯДНОЙ ФОРМЕ КРИТЕРИЕВ ОЦЕНКИ ТВОРЧЕСКИХ РАБОТ, ТАК КАК В РАМКАХ ПРЕДЛОЖЕННЫХ ТЕМ РАЗДЕЛОВ ПРОГРАММЫ ПРЕДПОЛАГАЕТСЯ НАЛИЧИЕ МНОЖЕСТВА ВАРИАНТОВ ВЫПОЛНЕНИЯ ЗАДАНИЯ, ЧТО ПРОЯВЛЯЕТСЯ, НАПРИМЕР, В СОЗДАНИИ ПЕРВОНАЧАЛЬНОЙ ФОРМЫ-ЗАГОТОВКИ,  ВЫБОРЕ ФАНТАЗИЙНОГО ОБРАЗА,  ЦВЕТОВОГО РЕШЕНИЯ, ГРАФИЧЕСКОГО ЗАПОЛНЕНИЯ И ПОЭТОМУ</a:t>
            </a:r>
            <a:r>
              <a:rPr lang="ru-RU" sz="1600" b="1" dirty="0" smtClean="0"/>
              <a:t> АНАЛИЗ</a:t>
            </a:r>
            <a:r>
              <a:rPr lang="ru-RU" sz="1600" dirty="0" smtClean="0"/>
              <a:t> И </a:t>
            </a:r>
            <a:r>
              <a:rPr lang="ru-RU" sz="1600" b="1" dirty="0" smtClean="0"/>
              <a:t>САМОАНАЛИЗ</a:t>
            </a:r>
            <a:r>
              <a:rPr lang="ru-RU" sz="1600" dirty="0" smtClean="0"/>
              <a:t> ЯВЛЯЮТСЯ ВАЖНОЙ ЧАСТЬЮ ПРОЦЕССА </a:t>
            </a:r>
            <a:r>
              <a:rPr lang="ru-RU" sz="1600" dirty="0"/>
              <a:t>ПРОЕКТНО-ФАНТАЗИЙНОЙ </a:t>
            </a:r>
            <a:r>
              <a:rPr lang="ru-RU" sz="1600" dirty="0" smtClean="0"/>
              <a:t>ДЕЯТЕЛЬНОСТИ НА ЗАНЯТИЯХ УЧЕБНОГО ПРЕДМЕТА «ХУДОЖЕСТВЕННЫЕ ТЕХНИКИ И МАТЕРИАЛЫ».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ПОЯСНИТЕЛЬНАЯ ЗАПИСКА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534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7" y="1628800"/>
            <a:ext cx="91427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</a:rPr>
              <a:t>●</a:t>
            </a:r>
            <a:r>
              <a:rPr lang="ru-RU" sz="1600" b="1" dirty="0"/>
              <a:t>ПЕДАГОГИЧЕСКИЙ АНАЛИЗ </a:t>
            </a:r>
            <a:r>
              <a:rPr lang="ru-RU" sz="1600" dirty="0"/>
              <a:t>ХАРАКТЕРИЗУЕТСЯ КАК МЕТОДОЛОГИЧЕСКИ И ТЕОРЕТИЧЕСКИ КОРРЕКТНО ОСУЩЕСТВЛЯЕМЫЙ ПРОЦЕСС ПОЗНАНИЯ СТРУКТУРЫ, ЭЛЕМЕНТОВ И ФУНКЦИОНИРОВАНИЯ ИНТЕРЕСУЮЩЕГО ПРЕПОДАВАТЕЛЯ ПЕДАГОГИЧЕСКОГО ОБЪЕКТА, </a:t>
            </a:r>
            <a:r>
              <a:rPr lang="ru-RU" sz="1600" dirty="0" smtClean="0"/>
              <a:t> ПРОБЛЕМЫ.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ЦЕЛЕВАЯ АУДИТОРИЯ </a:t>
            </a:r>
            <a:r>
              <a:rPr lang="ru-RU" sz="1600" dirty="0" smtClean="0"/>
              <a:t>МЕТОДИЧЕСКОЙ РАЗРАБОТКИ: </a:t>
            </a:r>
          </a:p>
          <a:p>
            <a:pPr algn="just"/>
            <a:r>
              <a:rPr lang="ru-RU" sz="1600" dirty="0" smtClean="0"/>
              <a:t>– ПРЕПОДАВАТЕЛИ ДЕТСКИХ ШКОЛ ИСКУССТВ АРХИТЕКТУРНО-ДИЗАЙНЕРСКОЙ НАПРАВЛЕННОСТИ, ГДЕ ЗАДАЧЕЙ ОБУЧЕНИЯ ЯВЛЯЕТСЯ РАЗВИТИЕ ТВОРЧЕСКИХ СПОСОБНОСТЕЙ ОБУЧАЮЩИХСЯ В ПРОЦЕССЕ ПОЗНАНИЯ И ОТРАЖЕНИЯ ОКРУЖАЮЩЕЙ ДЕЙСТВИТЕЛЬНОСТИ ХУДОЖЕСТВЕННЫМИ СРЕДСТВАМИ ИЗОБРАЗИТЕЛЬНОГО ИСКУССТВА;</a:t>
            </a:r>
          </a:p>
          <a:p>
            <a:pPr algn="just"/>
            <a:r>
              <a:rPr lang="ru-RU" sz="1600" dirty="0"/>
              <a:t>– ОБУЧАЮЩИЕСЯ </a:t>
            </a:r>
            <a:r>
              <a:rPr lang="ru-RU" sz="1600" dirty="0" smtClean="0"/>
              <a:t>ДЕТСКИХ ШКОЛ ИСКУССТВ АРХИТЕКТУРНО-ДИЗАЙНЕРСКОЙ НАПРАВЛЕННОСТИ.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ЦЕЛЬЮ</a:t>
            </a:r>
            <a:r>
              <a:rPr lang="ru-RU" sz="1600" dirty="0" smtClean="0"/>
              <a:t> МЕТОДИЧЕСКОЙ РАЗРАБОТКИ АНАЛИЗА И САМОАНАЛИЗА ТВОРЧЕСКИХ РАБОТ ЯВЛЯЕТСЯ ВЫЯВЛЕНИЕ ПРЕПОДАВАТЕЛЕМ УРОВНЯ ВЛАДЕНИЯ ОБУЧАЮЩИМИСЯ ПРОСТЕЙШИМИ ХУДОЖЕСТВЕННЫМИ ТЕХНИКАМИ, ПРИЕМАМИ РАБОТЫ С ИЗУЧАЕМЫМИ ХУДОЖЕСТВЕННЫМИ МАТЕРИАЛАМИ, СФОРМИРОВАННОСТИ УМЕНИЯ СОЧЕТАТЬ РАЗЛИЧНЫЕ ХУДОЖЕСТВЕННЫЕ МАТЕРИАЛЫ И ВЫБИРАТЬ ЦВЕТОВУЮ ГАММУ  В ТВОРЧЕСКИХ РАБОТАХ;  ЗНАНИЯ ОБ ОСНОВНЫХ  ПЛОСКОСТНЫХ, РЕЛЬЕФНЫХ И ОБЪЕМНЫХ ФОРМАХ, НАВЫКОВ ИХ МАКЕТИРОВАНИЯ И ГРАФИЧЕСКОГО ИЗОБРАЖЕНИЯ, А ТАКЖЕ РАЗВИТИЕ У ОБУЧАЮЩИХСЯ САМОСТОЯТЕЛЬНОСТИ В ВЫПОЛНЕНИИ ТВОРЧЕСКИХ РАБОТАХ, А ТАКЖЕ  САМОКОНТРОЛЯ В ПРОЕКТНО-ТВОРЧЕСКОЙ ДЕЯТЕЛЬНОСТИ.</a:t>
            </a:r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b="1" dirty="0" smtClean="0"/>
              <a:t>ОЖИДАЕМЫЕ РЕЗУЛЬТАТЫ</a:t>
            </a:r>
            <a:r>
              <a:rPr lang="ru-RU" sz="1600" dirty="0" smtClean="0"/>
              <a:t>: ПОВЫШЕНИЕ КАЧЕСТВА ОБРАЗОВАТЕЛЬНОГО ПРОЦЕССА.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ПОЯСНИТЕЛЬНАЯ ЗАПИСКА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499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ТЕКУЩИЙ КОНТРОЛЬ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736" y="1652602"/>
            <a:ext cx="91447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</a:rPr>
              <a:t>●</a:t>
            </a:r>
            <a:r>
              <a:rPr lang="ru-RU" sz="1600" dirty="0"/>
              <a:t> ВЫРАЖАЕТСЯ В СИСТЕМАТИЧЕСКИХ НАБЛЮДЕНИЯХ ЗА ТВОРЧЕСКОЙ ДЕЯТЕЛЬНОСТЬЮ ОБУЧАЮЩИХСЯ НА КАЖДОМ </a:t>
            </a:r>
            <a:r>
              <a:rPr lang="ru-RU" sz="1600" dirty="0" smtClean="0"/>
              <a:t>ЗАНЯТИИ;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</a:t>
            </a:r>
            <a:r>
              <a:rPr lang="ru-RU" sz="1600" dirty="0" smtClean="0"/>
              <a:t> </a:t>
            </a:r>
            <a:r>
              <a:rPr lang="ru-RU" sz="1600" dirty="0"/>
              <a:t>НАИБОЛЕЕ ПОЛНО РЕАЛИЗУЕТ ДИАГНОСТИЧЕСКУЮ ФУНКЦИЮ, ЧТО ЯВЛЯЕТСЯ ВАЖНЫМ УСЛОВИЕМ ПОВЫШЕНИЯ КА­ЧЕСТВА </a:t>
            </a:r>
            <a:r>
              <a:rPr lang="ru-RU" sz="1600" dirty="0" smtClean="0"/>
              <a:t>УЧЕБНОГО ПРОЦЕССА;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</a:t>
            </a:r>
            <a:r>
              <a:rPr lang="ru-RU" sz="1600" dirty="0"/>
              <a:t> БЛАГОДАРЯ ДЕТАЛЬНОМУ АНАЛИЗУ ПРИЧИН И ХАРАКТЕРА ЗАТРУДНЕНИЙ ОБУЧАЮЩИХСЯ </a:t>
            </a:r>
            <a:r>
              <a:rPr lang="ru-RU" sz="1600" dirty="0" smtClean="0"/>
              <a:t>ПОЗВОЛЯЕТ ПРЕПОДАВАТЕЛЮ НАИБОЛЕЕ </a:t>
            </a:r>
            <a:r>
              <a:rPr lang="ru-RU" sz="1600" dirty="0"/>
              <a:t>ЭФФЕКТИВНО ПОДОБРАТЬ МЕТОДЫ И СРЕДСТВА </a:t>
            </a:r>
            <a:r>
              <a:rPr lang="ru-RU" sz="1600" dirty="0" smtClean="0"/>
              <a:t>ОБУЧЕНИЯ;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</a:t>
            </a:r>
            <a:r>
              <a:rPr lang="ru-RU" sz="1600" b="1" dirty="0">
                <a:solidFill>
                  <a:srgbClr val="FFC000"/>
                </a:solidFill>
              </a:rPr>
              <a:t> </a:t>
            </a:r>
            <a:r>
              <a:rPr lang="ru-RU" sz="1600" dirty="0" smtClean="0"/>
              <a:t>ВЫЯВЛЯЯ НЕДОЧЕТЫ </a:t>
            </a:r>
            <a:r>
              <a:rPr lang="ru-RU" sz="1600" dirty="0"/>
              <a:t>ОТ ЗАНЯТИЯ К ЗАНЯТИЮ В ПРОЦЕССЕ УСВОЕНИЯ КАЖДОЙ </a:t>
            </a:r>
            <a:r>
              <a:rPr lang="ru-RU" sz="1600" dirty="0" smtClean="0"/>
              <a:t>ТЕМЫ ПОЗВОЛЯЕТ   ОПРЕДЕЛЯТЬ РЕЗУЛЬТАТИВНОСТЬ </a:t>
            </a:r>
            <a:r>
              <a:rPr lang="ru-RU" sz="1600" dirty="0"/>
              <a:t>ОТДЕЛЬНЫХ ЭТАПОВ </a:t>
            </a:r>
            <a:r>
              <a:rPr lang="ru-RU" sz="1600" dirty="0" smtClean="0"/>
              <a:t>ОБУЧЕНИЯ;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dirty="0"/>
              <a:t>ПОМОГАЕТ ПРЕПОДАВАТЕЛЮ НАМЕТИТЬ РАЦИОНАЛЬНЫЕ МЕТОДЫ И ПРИЕМЫ РАБОТЫ, </a:t>
            </a:r>
            <a:r>
              <a:rPr lang="ru-RU" sz="1600" dirty="0" smtClean="0"/>
              <a:t>ОПТИМАЛЬНЫЕ </a:t>
            </a:r>
            <a:r>
              <a:rPr lang="ru-RU" sz="1600" dirty="0"/>
              <a:t>ФОРМАТЫ ТВОРЧЕСКОЙ </a:t>
            </a:r>
            <a:r>
              <a:rPr lang="ru-RU" sz="1600" dirty="0" smtClean="0"/>
              <a:t>ДЕЯТЕЛЬНОСТИ</a:t>
            </a:r>
            <a:r>
              <a:rPr lang="ru-RU" sz="1600" dirty="0"/>
              <a:t>;</a:t>
            </a:r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 ● </a:t>
            </a:r>
            <a:r>
              <a:rPr lang="ru-RU" sz="1600" dirty="0"/>
              <a:t>ПОЗВОЛЯЕТ ПРЕПОДАВАТЕЛЮ ПОЛУЧИТЬ ОПЕРАТИВНУЮ ИНФОРМАЦИЮ О ХОДЕ УЧЕБНОГО ПРОЦЕССА ДЛЯ ЕГО СВОЕ­ВРЕМЕННОЙ КОРРЕКЦИИ И ПЕРЕСТРОЙКИ В НУЖНОМ </a:t>
            </a:r>
            <a:r>
              <a:rPr lang="ru-RU" sz="1600" dirty="0" smtClean="0"/>
              <a:t>НАПРАВЛЕНИИ;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</a:t>
            </a:r>
            <a:r>
              <a:rPr lang="ru-RU" sz="1600" dirty="0" smtClean="0"/>
              <a:t> ПОМОГАЕТ ДИФФЕРЕНЦИРОВАТЬ ОБУЧАЮЩИХСЯ НА УСПЕВАЮЩИХ И  ТЕХ, КОМУ СЛЕДУЕТ ОКАЗАТЬ ДОПОЛНИТЕЛЬНУЮ ПОМОЩЬ.</a:t>
            </a:r>
          </a:p>
          <a:p>
            <a:pPr algn="just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194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РУБЕЖНЫЙ КОНТРОЛЬ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736" y="1773391"/>
            <a:ext cx="9144735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/>
              <a:t>УСТАНАВЛИВАЕТ ГЛУБИНУ И ПОЛНОТУ ФОРМИРУЕМЫХ ЗНАНИЙ, УМЕНИЙ И НАВЫКОВ ОБУЧАЮЩИХСЯ ПО ОКОНЧАНИИ ИЗУЧЕНИЯ ОДНОЙ ТЕМЫ (РАЗДЕЛА) И ПЕРЕД НАЧАЛОМ ИЗУЧЕНИЯ СЛЕДУЮЩЕЙ ТЕМЫ (РАЗДЕЛА</a:t>
            </a:r>
            <a:r>
              <a:rPr lang="ru-RU" sz="1600" dirty="0" smtClean="0"/>
              <a:t>);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dirty="0" smtClean="0"/>
              <a:t>ПРОХОДИТ В ФОРМЕ ПРОВЕРКИ  УЧЕБНЫХ ДОСТИЖЕНИЙ КАЖДОГО ОБУЧАЮЩЕГОСЯ ПЕРЕД ТЕМ, КАК ПРЕПОДАВАТЕЛЬ ПЕРЕХОДИТ К СЛЕДУЮЩЕЙ ЧАСТИ УЧЕБНОГО МАТЕРИАЛА, УСВОЕНИЕ КОТОРОГО НЕВОЗМОЖНО БЕЗ УСВОЕНИЯ ПРЕДЫДУЩЕЙ ЧАСТИ;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dirty="0" smtClean="0"/>
              <a:t>ПРЕДПОЛАГАЕТ ПРОВЕДЕНИЕ ПРОСМОТРА ТВОРЧЕСКИХ РАБОТ ОБУЧАЮЩИХСЯ ПО ИЗУЧЕННОМУ РАЗДЕЛУ, АНАЛИЗ КАЧЕСТВА ИСПОЛНЕНИЯ, ЗАВЕРШЕННОСТИ И ОБРАЗНОЙ ВЫРАЗИТЕЛЬНОСТИ;</a:t>
            </a:r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>
                <a:solidFill>
                  <a:srgbClr val="FFC000"/>
                </a:solidFill>
              </a:rPr>
              <a:t>● </a:t>
            </a:r>
            <a:r>
              <a:rPr lang="ru-RU" sz="1600" dirty="0" smtClean="0"/>
              <a:t>ВЫЯВЛЯЕТ, ЧТО БОЛЬШИНСТВО ОБУЧАЮЩИХСЯ ДОСТИГАЮТ БАЗОВОГО УРОВНЯ ПОДГОТОВКИ ПО УЧЕБНОМУ ПРЕДМЕТУ, НО ПРИ ЭТОМ МОЖНО ВИДЕТЬ ПРОБЛЕМНЫЕ ПОЗИЦИИ, НА КОТОРЫЕ ПРЕПОДАВАТЕЛЮ НАДО ОБРАТИТЬ ОСОБОЕ ВНИМАНИЕ: СОВЕРШЕНСТВОВАНИЕ ГРАФИЧЕСКИХ НАВЫКОВ, УМЕНИЕ РАБОТАТЬ НОЖНИЦАМИ И РЕЗАКОМ, УМЕНИЕ СОЧЕТАТЬ РАЗЛИЧНЫЕ ХУДОЖЕСТВЕННЫЕ МАТЕРИАЛЫ</a:t>
            </a:r>
            <a:r>
              <a:rPr lang="ru-RU" sz="1600" dirty="0"/>
              <a:t>.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70038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1" t="26535" r="4527" b="12763"/>
          <a:stretch/>
        </p:blipFill>
        <p:spPr bwMode="auto">
          <a:xfrm>
            <a:off x="-735" y="1556792"/>
            <a:ext cx="9128529" cy="3933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735" y="0"/>
            <a:ext cx="9145231" cy="162473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814" y="116632"/>
            <a:ext cx="90859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КРИТЕРИИ ОЦЕНОК ТВОРЧЕСКИХ РАБОТ ОБУЧАЮЩИХСЯ 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В РАМКАХ ТЕКУЩЕГО И РУБЕЖНОГО КОНТРОЛЯ </a:t>
            </a:r>
          </a:p>
          <a:p>
            <a:pPr algn="ctr"/>
            <a:endParaRPr lang="ru-RU" sz="2400" b="1" dirty="0">
              <a:solidFill>
                <a:srgbClr val="FFC000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 УЧЕБНОМУ ПРЕДМЕТУ «ХУДОЖЕСТВЕННЫЕ ТЕХНИКИ И МАТЕРИАЛЫ»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65404" r="85064" b="24233"/>
          <a:stretch/>
        </p:blipFill>
        <p:spPr bwMode="auto">
          <a:xfrm>
            <a:off x="3284150" y="5962825"/>
            <a:ext cx="1071826" cy="62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52430" r="85064" b="35293"/>
          <a:stretch/>
        </p:blipFill>
        <p:spPr bwMode="auto">
          <a:xfrm>
            <a:off x="2149092" y="5972350"/>
            <a:ext cx="1071826" cy="74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41164" r="85064" b="46829"/>
          <a:stretch/>
        </p:blipFill>
        <p:spPr bwMode="auto">
          <a:xfrm>
            <a:off x="1071091" y="5954094"/>
            <a:ext cx="1071826" cy="72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9" t="26536" r="85064" b="57009"/>
          <a:stretch/>
        </p:blipFill>
        <p:spPr bwMode="auto">
          <a:xfrm>
            <a:off x="-735" y="5720033"/>
            <a:ext cx="1071826" cy="993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" name="Группа 18"/>
          <p:cNvGrpSpPr/>
          <p:nvPr/>
        </p:nvGrpSpPr>
        <p:grpSpPr>
          <a:xfrm>
            <a:off x="12804" y="5490635"/>
            <a:ext cx="9144000" cy="251520"/>
            <a:chOff x="0" y="5064831"/>
            <a:chExt cx="9072000" cy="251520"/>
          </a:xfrm>
        </p:grpSpPr>
        <p:sp>
          <p:nvSpPr>
            <p:cNvPr id="20" name="Прямоугольник 19"/>
            <p:cNvSpPr/>
            <p:nvPr/>
          </p:nvSpPr>
          <p:spPr>
            <a:xfrm rot="16200000">
              <a:off x="4410240" y="654591"/>
              <a:ext cx="251520" cy="9072000"/>
            </a:xfrm>
            <a:prstGeom prst="rect">
              <a:avLst/>
            </a:prstGeom>
            <a:solidFill>
              <a:srgbClr val="009900"/>
            </a:solidFill>
            <a:ln>
              <a:solidFill>
                <a:srgbClr val="0099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 rot="16200000">
              <a:off x="3319049" y="4035108"/>
              <a:ext cx="251520" cy="2310965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 rot="16200000">
              <a:off x="1021533" y="4048558"/>
              <a:ext cx="251520" cy="2284065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 rot="16200000">
              <a:off x="5624389" y="4056591"/>
              <a:ext cx="251520" cy="226800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25" name="Прямая соединительная линия 24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4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1" descr="D:\TANA\школа\6 ВЫСТУПЛЕНИЯ СТАТЬИ СТРАНИЦЫ\2021 02.12. семинар\wall-murals-perpetuum-mobile-color-gears-on-white-isolated-background.jpg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7" t="57156" r="3064" b="17736"/>
          <a:stretch/>
        </p:blipFill>
        <p:spPr bwMode="auto">
          <a:xfrm>
            <a:off x="496" y="-27384"/>
            <a:ext cx="9143504" cy="182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углом 4"/>
          <p:cNvSpPr/>
          <p:nvPr/>
        </p:nvSpPr>
        <p:spPr>
          <a:xfrm rot="16200000" flipH="1">
            <a:off x="3095832" y="-2511656"/>
            <a:ext cx="1296147" cy="7128789"/>
          </a:xfrm>
          <a:prstGeom prst="bentArrow">
            <a:avLst>
              <a:gd name="adj1" fmla="val 13034"/>
              <a:gd name="adj2" fmla="val 16928"/>
              <a:gd name="adj3" fmla="val 47149"/>
              <a:gd name="adj4" fmla="val 4319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735" y="-27384"/>
            <a:ext cx="9145231" cy="43204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59632" y="-27384"/>
            <a:ext cx="6947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ПРОМЕЖУТОЧНАЯ АТТЕСТАЦИЯ</a:t>
            </a:r>
            <a:endParaRPr lang="ru-RU" sz="2400" b="1" dirty="0">
              <a:solidFill>
                <a:schemeClr val="bg1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7236296" y="-27384"/>
            <a:ext cx="0" cy="489135"/>
          </a:xfrm>
          <a:prstGeom prst="line">
            <a:avLst/>
          </a:prstGeom>
          <a:ln w="1270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1470" y="1772816"/>
            <a:ext cx="914473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/>
              <a:t>ОЦЕНИВАЕТ РЕЗУЛЬТАТЫ УЧЕБНОЙ ДЕЯТЕЛЬНОСТИ ОБУЧАЮЩИХСЯ ПО ОКОНЧАНИИ ПОЛУГОДИЙ УЧЕБНОГО </a:t>
            </a:r>
            <a:r>
              <a:rPr lang="ru-RU" sz="1600" dirty="0" smtClean="0"/>
              <a:t>ГОДА;</a:t>
            </a:r>
            <a:endParaRPr lang="ru-RU" sz="1600" dirty="0"/>
          </a:p>
          <a:p>
            <a:pPr algn="just"/>
            <a:endParaRPr lang="ru-RU" sz="1600" dirty="0">
              <a:solidFill>
                <a:srgbClr val="FFC000"/>
              </a:solidFill>
            </a:endParaRPr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 smtClean="0"/>
              <a:t>ПРОВОДИТСЯ В ФОРМАТЕ ТВОРЧЕСКИХ ПРОСМОТРОВ, КОТОРЫЕ ПЛАНИРУЮТСЯ ЗА </a:t>
            </a:r>
            <a:r>
              <a:rPr lang="ru-RU" sz="1600" dirty="0"/>
              <a:t>ПРЕДЕЛАМИ АУДИТОРНЫХ УЧЕБНЫХ </a:t>
            </a:r>
            <a:r>
              <a:rPr lang="ru-RU" sz="1600" dirty="0" smtClean="0"/>
              <a:t>ЗАНЯТИЙ;</a:t>
            </a:r>
            <a:endParaRPr lang="ru-RU" sz="1600" dirty="0"/>
          </a:p>
          <a:p>
            <a:pPr algn="just"/>
            <a:endParaRPr lang="ru-RU" sz="1600" dirty="0">
              <a:solidFill>
                <a:srgbClr val="FFC000"/>
              </a:solidFill>
            </a:endParaRPr>
          </a:p>
          <a:p>
            <a:pPr algn="just"/>
            <a:r>
              <a:rPr lang="ru-RU" sz="1600" dirty="0">
                <a:solidFill>
                  <a:srgbClr val="FFC000"/>
                </a:solidFill>
              </a:rPr>
              <a:t>● </a:t>
            </a:r>
            <a:r>
              <a:rPr lang="ru-RU" sz="1600" dirty="0"/>
              <a:t>СТАВИТ</a:t>
            </a:r>
            <a:r>
              <a:rPr lang="ru-RU" sz="1600" dirty="0">
                <a:solidFill>
                  <a:srgbClr val="FFC000"/>
                </a:solidFill>
              </a:rPr>
              <a:t> </a:t>
            </a:r>
            <a:r>
              <a:rPr lang="ru-RU" sz="1600" dirty="0"/>
              <a:t>ЦЕЛЬЮ УСТАНОВЛЕНИЕ ФАКТИЧЕСКОГО УРОВНЯ ТЕОРЕТИЧЕСКИХ ЗНАНИЙ ОБУЧАЮЩИХСЯ ПО УЧЕБНОМУ ПРЕДМЕТУ «ХУДОЖЕСТВЕННЫЕ ТЕХНИКИ И МАТЕРИАЛЫ» И КОНТРОЛЬ УРОВНЯ СФОРМИРОВАННОСТИ У НИХ УЧЕБНЫХ УМЕНИЙ И </a:t>
            </a:r>
            <a:r>
              <a:rPr lang="ru-RU" sz="1600" dirty="0" smtClean="0"/>
              <a:t>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6152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735" y="0"/>
            <a:ext cx="9145231" cy="162473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1814" y="116632"/>
            <a:ext cx="90859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КРИТЕРИИ ОЦЕНОК ТВОРЧЕСКОГО ПРОСМОТРА </a:t>
            </a:r>
          </a:p>
          <a:p>
            <a:pPr algn="ctr"/>
            <a:r>
              <a:rPr lang="ru-RU" sz="2400" b="1" dirty="0" smtClean="0">
                <a:solidFill>
                  <a:srgbClr val="FFC000"/>
                </a:solidFill>
              </a:rPr>
              <a:t>В РАМКАХ ПРОМЕЖУТОЧНОЙ АТТЕСТАЦИИ</a:t>
            </a:r>
          </a:p>
          <a:p>
            <a:pPr algn="ctr"/>
            <a:endParaRPr lang="ru-RU" sz="2400" b="1" dirty="0" smtClean="0">
              <a:solidFill>
                <a:srgbClr val="FFC000"/>
              </a:solidFill>
            </a:endParaRPr>
          </a:p>
          <a:p>
            <a:pPr algn="ctr"/>
            <a:endParaRPr lang="ru-RU" sz="2400" b="1" dirty="0">
              <a:solidFill>
                <a:srgbClr val="FFC000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ПО УЧЕБНОМУ ПРЕДМЕТУ «ХУДОЖЕСТВЕННЫЕ ТЕХНИКИ И МАТЕРИАЛЫ»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67045" r="20759" b="8710"/>
          <a:stretch/>
        </p:blipFill>
        <p:spPr bwMode="auto">
          <a:xfrm>
            <a:off x="107503" y="1628800"/>
            <a:ext cx="8892000" cy="2090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25643" r="20720" b="52659"/>
          <a:stretch/>
        </p:blipFill>
        <p:spPr bwMode="auto">
          <a:xfrm>
            <a:off x="101923" y="3650264"/>
            <a:ext cx="8892583" cy="1866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855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6" t="67045" r="20759" b="20833"/>
          <a:stretch/>
        </p:blipFill>
        <p:spPr bwMode="auto">
          <a:xfrm>
            <a:off x="360456" y="116632"/>
            <a:ext cx="8316000" cy="977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47666" r="20720" b="10064"/>
          <a:stretch/>
        </p:blipFill>
        <p:spPr bwMode="auto">
          <a:xfrm>
            <a:off x="360456" y="1067151"/>
            <a:ext cx="8316000" cy="3401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4" t="24145" r="20777" b="47803"/>
          <a:stretch/>
        </p:blipFill>
        <p:spPr bwMode="auto">
          <a:xfrm>
            <a:off x="360456" y="4468405"/>
            <a:ext cx="8316000" cy="225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 flipH="1">
            <a:off x="-735" y="6813376"/>
            <a:ext cx="914400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26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933</Words>
  <Application>Microsoft Office PowerPoint</Application>
  <PresentationFormat>Экран (4:3)</PresentationFormat>
  <Paragraphs>74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Tanya</dc:creator>
  <cp:lastModifiedBy>Tanya</cp:lastModifiedBy>
  <cp:revision>60</cp:revision>
  <dcterms:created xsi:type="dcterms:W3CDTF">2021-11-20T07:10:13Z</dcterms:created>
  <dcterms:modified xsi:type="dcterms:W3CDTF">2023-10-20T07:13:35Z</dcterms:modified>
</cp:coreProperties>
</file>